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20"/>
  </p:notesMasterIdLst>
  <p:sldIdLst>
    <p:sldId id="276" r:id="rId2"/>
    <p:sldId id="279" r:id="rId3"/>
    <p:sldId id="283" r:id="rId4"/>
    <p:sldId id="280" r:id="rId5"/>
    <p:sldId id="282" r:id="rId6"/>
    <p:sldId id="284" r:id="rId7"/>
    <p:sldId id="285" r:id="rId8"/>
    <p:sldId id="286" r:id="rId9"/>
    <p:sldId id="287" r:id="rId10"/>
    <p:sldId id="291" r:id="rId11"/>
    <p:sldId id="288" r:id="rId12"/>
    <p:sldId id="289" r:id="rId13"/>
    <p:sldId id="292" r:id="rId14"/>
    <p:sldId id="294" r:id="rId15"/>
    <p:sldId id="295" r:id="rId16"/>
    <p:sldId id="296" r:id="rId17"/>
    <p:sldId id="293" r:id="rId18"/>
    <p:sldId id="29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3B4"/>
    <a:srgbClr val="004A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67C10-585C-49E9-BABD-1891C84ADFBC}" type="datetimeFigureOut">
              <a:rPr lang="de-DE" smtClean="0"/>
              <a:t>07.07.2023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754BC-834C-49E6-B390-22253F5574B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9613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3324" y="4219659"/>
            <a:ext cx="7881201" cy="1000318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rgbClr val="00A3B4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324" y="5349567"/>
            <a:ext cx="7881201" cy="7190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Referent/in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C2214-273D-4565-B903-1CA9D4A677DB}" type="datetime1">
              <a:rPr lang="de-DE" smtClean="0"/>
              <a:t>07.07.2023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r Verbinder 7"/>
          <p:cNvCxnSpPr/>
          <p:nvPr userDrawn="1"/>
        </p:nvCxnSpPr>
        <p:spPr>
          <a:xfrm flipV="1">
            <a:off x="839741" y="1304926"/>
            <a:ext cx="105168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7063"/>
            <a:ext cx="10515600" cy="268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7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809749"/>
            <a:ext cx="10515600" cy="739775"/>
          </a:xfrm>
        </p:spPr>
        <p:txBody>
          <a:bodyPr>
            <a:normAutofit/>
          </a:bodyPr>
          <a:lstStyle>
            <a:lvl1pPr>
              <a:defRPr sz="2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de-DE" dirty="0"/>
              <a:t>Überschrift</a:t>
            </a:r>
            <a:br>
              <a:rPr lang="de-DE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324326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>
              <a:buClr>
                <a:srgbClr val="00A3B4"/>
              </a:buClr>
              <a:defRPr sz="18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‹Nr.›</a:t>
            </a:fld>
            <a:endParaRPr lang="de-DE"/>
          </a:p>
        </p:txBody>
      </p:sp>
      <p:cxnSp>
        <p:nvCxnSpPr>
          <p:cNvPr id="7" name="Gerader Verbinder 6"/>
          <p:cNvCxnSpPr/>
          <p:nvPr userDrawn="1"/>
        </p:nvCxnSpPr>
        <p:spPr>
          <a:xfrm flipV="1">
            <a:off x="838200" y="6248401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 userDrawn="1"/>
        </p:nvCxnSpPr>
        <p:spPr>
          <a:xfrm flipV="1">
            <a:off x="852056" y="1448762"/>
            <a:ext cx="10515600" cy="9525"/>
          </a:xfrm>
          <a:prstGeom prst="line">
            <a:avLst/>
          </a:prstGeom>
          <a:ln w="19050">
            <a:solidFill>
              <a:srgbClr val="00A3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0" y="6356350"/>
            <a:ext cx="5029200" cy="365125"/>
          </a:xfrm>
        </p:spPr>
        <p:txBody>
          <a:bodyPr/>
          <a:lstStyle/>
          <a:p>
            <a:r>
              <a:rPr lang="de-DE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527947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914525"/>
            <a:ext cx="10515600" cy="842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DE839-34C3-4E56-94DC-777FE5A38776}" type="datetime1">
              <a:rPr lang="de-DE" smtClean="0"/>
              <a:t>07.07.2023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44005-A22A-4401-AF92-CC9B7451A403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9" y="366248"/>
            <a:ext cx="3176558" cy="6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MQTT </a:t>
            </a:r>
            <a:r>
              <a:rPr lang="de-DE" sz="2800" dirty="0" err="1"/>
              <a:t>over</a:t>
            </a:r>
            <a:r>
              <a:rPr lang="de-DE" sz="2800" dirty="0"/>
              <a:t> </a:t>
            </a:r>
            <a:r>
              <a:rPr lang="de-DE" sz="2800" dirty="0" err="1"/>
              <a:t>WebSockets</a:t>
            </a:r>
            <a:endParaRPr lang="de-DE" sz="28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Distributed Embedded Systems</a:t>
            </a:r>
          </a:p>
          <a:p>
            <a:r>
              <a:rPr lang="de-DE" dirty="0"/>
              <a:t>Max Mizutani and Fenja Freitag</a:t>
            </a:r>
          </a:p>
        </p:txBody>
      </p:sp>
    </p:spTree>
    <p:extLst>
      <p:ext uri="{BB962C8B-B14F-4D97-AF65-F5344CB8AC3E}">
        <p14:creationId xmlns:p14="http://schemas.microsoft.com/office/powerpoint/2010/main" val="4170335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interesting, because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querying the MQTT broker for its</a:t>
            </a:r>
            <a:br>
              <a:rPr lang="en-US" dirty="0"/>
            </a:br>
            <a:r>
              <a:rPr lang="en-US" dirty="0"/>
              <a:t>topics shows ordinary WebSocket</a:t>
            </a:r>
            <a:br>
              <a:rPr lang="en-US" dirty="0"/>
            </a:br>
            <a:r>
              <a:rPr lang="en-US" dirty="0"/>
              <a:t>frames on Wireshark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Since the MQTT Explorer connects</a:t>
            </a:r>
            <a:br>
              <a:rPr lang="en-US" dirty="0"/>
            </a:br>
            <a:r>
              <a:rPr lang="en-US" dirty="0"/>
              <a:t>with the broker over </a:t>
            </a:r>
            <a:r>
              <a:rPr lang="en-US" dirty="0" err="1"/>
              <a:t>WebSockets</a:t>
            </a:r>
            <a:br>
              <a:rPr lang="en-US" dirty="0"/>
            </a:br>
            <a:r>
              <a:rPr lang="en-US" dirty="0"/>
              <a:t>without any issues, we assume the</a:t>
            </a:r>
            <a:br>
              <a:rPr lang="en-US" dirty="0"/>
            </a:br>
            <a:r>
              <a:rPr lang="en-US" dirty="0"/>
              <a:t>TCP connection to be a WebSocket </a:t>
            </a:r>
            <a:br>
              <a:rPr lang="en-US" dirty="0"/>
            </a:br>
            <a:r>
              <a:rPr lang="en-US" dirty="0"/>
              <a:t>connection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8E34F-4007-4FF4-9A69-24E1AD5B8316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9506" y="1726042"/>
            <a:ext cx="5874293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2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2D8842-93EC-6BE0-6006-96EEB370A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99A85F-27DB-1557-81FA-BE8C15D0C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payload can be seen in the </a:t>
            </a:r>
            <a:br>
              <a:rPr lang="en-US" dirty="0"/>
            </a:br>
            <a:r>
              <a:rPr lang="en-US" dirty="0"/>
              <a:t>frame hex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“MQTT over </a:t>
            </a:r>
            <a:r>
              <a:rPr lang="en-US" i="1" dirty="0" err="1"/>
              <a:t>WebSockets</a:t>
            </a:r>
            <a:r>
              <a:rPr lang="en-US" i="1" dirty="0"/>
              <a:t> allows you</a:t>
            </a:r>
            <a:br>
              <a:rPr lang="en-US" i="1" dirty="0"/>
            </a:br>
            <a:r>
              <a:rPr lang="en-US" i="1" dirty="0"/>
              <a:t>to receive MQTT data directly into</a:t>
            </a:r>
            <a:br>
              <a:rPr lang="en-US" i="1" dirty="0"/>
            </a:br>
            <a:r>
              <a:rPr lang="en-US" i="1" dirty="0"/>
              <a:t>a web browser. This is important</a:t>
            </a:r>
            <a:br>
              <a:rPr lang="en-US" i="1" dirty="0"/>
            </a:br>
            <a:r>
              <a:rPr lang="en-US" i="1" dirty="0"/>
              <a:t>as the web browser may become</a:t>
            </a:r>
            <a:br>
              <a:rPr lang="en-US" i="1" dirty="0"/>
            </a:br>
            <a:r>
              <a:rPr lang="en-US" i="1" dirty="0"/>
              <a:t>the DE-facto interface for </a:t>
            </a:r>
            <a:br>
              <a:rPr lang="en-US" i="1" dirty="0"/>
            </a:br>
            <a:r>
              <a:rPr lang="en-US" i="1" dirty="0"/>
              <a:t>displaying MQTT data.” </a:t>
            </a:r>
            <a:r>
              <a:rPr lang="en-US" baseline="30000" dirty="0"/>
              <a:t>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/>
          </a:p>
          <a:p>
            <a:r>
              <a:rPr lang="en-US" sz="900" dirty="0"/>
              <a:t>[1] http://www.steves-internet-guide.com/mqtt-websockets</a:t>
            </a:r>
            <a:endParaRPr lang="en-US" i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19504F-F1AE-8EC8-4B63-5869A10E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7823F-96F2-4741-98CA-06B60575CF2D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8C7AAF-8F44-C726-E0F0-7028D47A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555A02-A73C-167A-6BC4-B708CA29B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F870AA-A87E-0A5A-15B3-678A1FB21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36" y="1724526"/>
            <a:ext cx="5876364" cy="43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29B4B-C290-543B-1BF5-6DA3DDBD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161F39-579A-2F9C-3751-90719293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detailed analysis of the throughput differences of ordinary MQTT and MQTT over </a:t>
            </a:r>
            <a:r>
              <a:rPr lang="en-US" dirty="0" err="1"/>
              <a:t>WebSockets</a:t>
            </a:r>
            <a:r>
              <a:rPr lang="en-US" dirty="0"/>
              <a:t> is given in [2]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sz="900" dirty="0"/>
            </a:br>
            <a:r>
              <a:rPr lang="en-US" sz="900" dirty="0"/>
              <a:t>[2] https://www.hivemq.com/article/understanding-the-differences-between-mqtt-and-websockets-for-iot/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78E83F-5D54-4A02-71D9-40A881616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1F68-AF12-40B4-99AD-047F74183BE6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4C89160-4C2E-A954-515F-EBF85756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0B70750-2BC2-6F9C-8728-073B0557D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F081BC6C-682F-8E35-D13D-720E8322C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28597"/>
              </p:ext>
            </p:extLst>
          </p:nvPr>
        </p:nvGraphicFramePr>
        <p:xfrm>
          <a:off x="1215190" y="3429000"/>
          <a:ext cx="9761620" cy="2324620"/>
        </p:xfrm>
        <a:graphic>
          <a:graphicData uri="http://schemas.openxmlformats.org/drawingml/2006/table">
            <a:tbl>
              <a:tblPr/>
              <a:tblGrid>
                <a:gridCol w="1952324">
                  <a:extLst>
                    <a:ext uri="{9D8B030D-6E8A-4147-A177-3AD203B41FA5}">
                      <a16:colId xmlns:a16="http://schemas.microsoft.com/office/drawing/2014/main" val="3237061790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2238939442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1665813817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63911239"/>
                    </a:ext>
                  </a:extLst>
                </a:gridCol>
                <a:gridCol w="1952324">
                  <a:extLst>
                    <a:ext uri="{9D8B030D-6E8A-4147-A177-3AD203B41FA5}">
                      <a16:colId xmlns:a16="http://schemas.microsoft.com/office/drawing/2014/main" val="359243933"/>
                    </a:ext>
                  </a:extLst>
                </a:gridCol>
              </a:tblGrid>
              <a:tr h="306184"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No. of messages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Payload Size (bytes)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QoS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NL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TCP (msgs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MQTT over 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WebSockets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(</a:t>
                      </a:r>
                      <a:r>
                        <a:rPr lang="en-US" sz="700" b="0" dirty="0" err="1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msgs</a:t>
                      </a:r>
                      <a:r>
                        <a:rPr lang="en-US" sz="700" b="0" dirty="0"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/ sec)</a:t>
                      </a:r>
                    </a:p>
                  </a:txBody>
                  <a:tcPr marL="99623" marR="99623" marT="66415" marB="6641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99157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6631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5708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337586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1591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1306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0954131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256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1344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1095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733680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1119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705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393538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676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583954"/>
                  </a:ext>
                </a:extLst>
              </a:tr>
              <a:tr h="261783"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100k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1042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900" b="0" dirty="0"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660</a:t>
                      </a:r>
                    </a:p>
                  </a:txBody>
                  <a:tcPr marL="99623" marR="99623" marT="99623" marB="99623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63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675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E1A99-EE10-A2D8-50AD-8770780A7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B05036-D348-51DD-EDE9-E61B1D973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a exemplary sensor network with MQTT over </a:t>
            </a:r>
            <a:r>
              <a:rPr lang="en-US" dirty="0" err="1"/>
              <a:t>WebSockets</a:t>
            </a:r>
            <a:r>
              <a:rPr lang="en-US" dirty="0"/>
              <a:t> was quite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(good supported) libraries in the Arduino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free &amp; public MQTT broker for prototyping and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5E49F7-E7D4-6A2E-D869-64A2D963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E87E3-5B89-4C20-88DB-CA251CFFD29D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E31461-4B84-4586-BA67-C8D701A6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3D7C83-C80C-1E44-3984-2AAA1C1B9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316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FBC4E95-A764-E36F-875D-6B0206E31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470" y="4354895"/>
            <a:ext cx="1763668" cy="176366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4B51183-7163-71BC-F43D-B72F15AE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7DCCAE-01C9-0F45-C14B-939B6E696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Setup: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87A1EF-FF7F-969C-5721-E4FA063A4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5746B1-D0E0-E033-4007-26D06B672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350880-4533-E69F-4C6D-691B88ABC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006D45A-9CD6-6B8A-7EB8-048ED30BB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08" y="2272663"/>
            <a:ext cx="3295876" cy="10901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C9A82E2-F8B4-6836-DF98-C78A8BFDCB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28" y="4311048"/>
            <a:ext cx="1763668" cy="176366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C401807-5D6B-F849-0277-F58695215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977" y="4011660"/>
            <a:ext cx="2086443" cy="208644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2D88FC9-578C-A688-C1DF-B72C5158131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4" t="17198" r="22323" b="14817"/>
          <a:stretch/>
        </p:blipFill>
        <p:spPr>
          <a:xfrm>
            <a:off x="9257319" y="4659915"/>
            <a:ext cx="1310080" cy="98658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C06CAE00-59E2-0437-F9C8-B022051CA1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18" y="4814319"/>
            <a:ext cx="677779" cy="677779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9B183FE-E48E-19A0-0C88-CA8168983D43}"/>
              </a:ext>
            </a:extLst>
          </p:cNvPr>
          <p:cNvCxnSpPr>
            <a:cxnSpLocks/>
          </p:cNvCxnSpPr>
          <p:nvPr/>
        </p:nvCxnSpPr>
        <p:spPr>
          <a:xfrm flipV="1">
            <a:off x="3844192" y="3571353"/>
            <a:ext cx="903724" cy="808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D41DDC8-AF93-B544-9D07-7BA8C193D79B}"/>
              </a:ext>
            </a:extLst>
          </p:cNvPr>
          <p:cNvCxnSpPr>
            <a:cxnSpLocks/>
          </p:cNvCxnSpPr>
          <p:nvPr/>
        </p:nvCxnSpPr>
        <p:spPr>
          <a:xfrm flipV="1">
            <a:off x="5507330" y="3582375"/>
            <a:ext cx="226901" cy="8593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49D8219-CBE4-7566-2524-8AAC32D22012}"/>
              </a:ext>
            </a:extLst>
          </p:cNvPr>
          <p:cNvCxnSpPr>
            <a:cxnSpLocks/>
          </p:cNvCxnSpPr>
          <p:nvPr/>
        </p:nvCxnSpPr>
        <p:spPr>
          <a:xfrm flipH="1" flipV="1">
            <a:off x="6776126" y="3581552"/>
            <a:ext cx="395017" cy="8602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AFB3553-E749-4E48-A88E-2E098A212A76}"/>
              </a:ext>
            </a:extLst>
          </p:cNvPr>
          <p:cNvCxnSpPr/>
          <p:nvPr/>
        </p:nvCxnSpPr>
        <p:spPr>
          <a:xfrm flipH="1">
            <a:off x="7718984" y="5153208"/>
            <a:ext cx="673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6FD69808-2808-6D3D-93E0-56278DD60322}"/>
              </a:ext>
            </a:extLst>
          </p:cNvPr>
          <p:cNvSpPr txBox="1"/>
          <p:nvPr/>
        </p:nvSpPr>
        <p:spPr>
          <a:xfrm>
            <a:off x="935964" y="4011659"/>
            <a:ext cx="25476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Measure temperature + humidity with DHT sensor etc. and publish it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C1CAC3B-05D7-6059-BC04-F658387D7A70}"/>
              </a:ext>
            </a:extLst>
          </p:cNvPr>
          <p:cNvSpPr txBox="1"/>
          <p:nvPr/>
        </p:nvSpPr>
        <p:spPr>
          <a:xfrm>
            <a:off x="7654247" y="3773579"/>
            <a:ext cx="24872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Send temperature etc. with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BLE and then publish with MQTT over 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WebSockets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151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46589-B1DD-BD44-1718-6A1FF3351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6B7133-9A86-8405-6BDA-A567B326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373" y="5543673"/>
            <a:ext cx="782053" cy="365126"/>
          </a:xfrm>
        </p:spPr>
        <p:txBody>
          <a:bodyPr/>
          <a:lstStyle/>
          <a:p>
            <a:r>
              <a:rPr lang="en-US" dirty="0"/>
              <a:t>web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37A684-AE2B-4CFB-BC62-8FFC36C5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6F25E4-8D37-0941-480B-59651D85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2F1394-C1EF-66CD-2879-9A811820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4579CD-B206-2254-3143-0FD5F5D8C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105" y="2179636"/>
            <a:ext cx="4375484" cy="3281613"/>
          </a:xfrm>
          <a:prstGeom prst="rect">
            <a:avLst/>
          </a:prstGeom>
        </p:spPr>
      </p:pic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6DB89F7E-3793-7721-DAA9-A87D06B8534B}"/>
              </a:ext>
            </a:extLst>
          </p:cNvPr>
          <p:cNvSpPr txBox="1">
            <a:spLocks/>
          </p:cNvSpPr>
          <p:nvPr/>
        </p:nvSpPr>
        <p:spPr>
          <a:xfrm>
            <a:off x="8482261" y="5543673"/>
            <a:ext cx="782053" cy="36512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A3B4"/>
              </a:buClr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A3B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irl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DDD41CF-9ADE-8225-23AF-1DF43B384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11" y="2670261"/>
            <a:ext cx="4560438" cy="27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4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C7EFD0-4EB6-1CCB-3944-4E3542878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around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50E0F1-37AC-04FD-6591-49671528F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6018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Discover it yourself: </a:t>
            </a:r>
          </a:p>
          <a:p>
            <a:r>
              <a:rPr lang="en-US" dirty="0"/>
              <a:t>	https://public.cloud.shiftr.io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repo:</a:t>
            </a:r>
          </a:p>
          <a:p>
            <a:r>
              <a:rPr lang="en-US" dirty="0"/>
              <a:t>	https://github.com/nulldayo/mqtt-over-websockets</a:t>
            </a:r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13C646-87C7-6597-CD54-7DA1839B4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39A712-D221-879C-1E42-EC8E2E68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16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A682D6-8DE8-E53C-B8EB-61983EE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9D31CC7-1AC3-AFEC-EF2E-809EB6E02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94" y="1809749"/>
            <a:ext cx="3751411" cy="242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9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333C8-709D-BA7D-5A2E-8DEC834B7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C0517F-13A2-F085-8913-F9F5798E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Learned a lot of new things and had fun</a:t>
            </a:r>
          </a:p>
          <a:p>
            <a:pPr marL="971550" lvl="1" indent="-285750"/>
            <a:r>
              <a:rPr lang="en-US" dirty="0"/>
              <a:t>MQTT and its surroundings</a:t>
            </a:r>
          </a:p>
          <a:p>
            <a:pPr marL="971550" lvl="1" indent="-285750"/>
            <a:r>
              <a:rPr lang="en-US" dirty="0"/>
              <a:t>Build a actual sensor network with heterogeneous devices</a:t>
            </a:r>
          </a:p>
          <a:p>
            <a:pPr lvl="1" indent="0">
              <a:buNone/>
            </a:pPr>
            <a:r>
              <a:rPr lang="en-US" sz="1400" dirty="0"/>
              <a:t>(Off-topic)</a:t>
            </a:r>
          </a:p>
          <a:p>
            <a:pPr marL="971550" lvl="1" indent="-285750"/>
            <a:r>
              <a:rPr lang="en-US" dirty="0"/>
              <a:t>Bluetooth Low Energy</a:t>
            </a:r>
          </a:p>
          <a:p>
            <a:pPr marL="971550" lvl="1" indent="-285750"/>
            <a:r>
              <a:rPr lang="en-US" dirty="0"/>
              <a:t>Programming with </a:t>
            </a:r>
            <a:r>
              <a:rPr lang="en-US" dirty="0" err="1"/>
              <a:t>ArduinoIDE</a:t>
            </a:r>
            <a:r>
              <a:rPr lang="en-US" dirty="0"/>
              <a:t> and ESP-IDF</a:t>
            </a:r>
          </a:p>
          <a:p>
            <a:pPr marL="971550" lvl="1" indent="-285750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MQTT is a simple yet sophisticated application-layer protocol for sensor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WebSockets</a:t>
            </a:r>
            <a:r>
              <a:rPr lang="en-US" dirty="0"/>
              <a:t> are a bit more complicated, but still an important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5E2A88-DCCC-C48D-A1E4-AA9AE1030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96641A8-6532-FA52-57FF-B8C7A169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43F4252-E36D-F9A6-37A7-CBD749EA4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393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2D4CC-296F-D154-168F-568027648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D86088-FAF5-7A67-1320-3D121F84E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A7EE1C-0106-0D45-FA88-8181CBF78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D5922-0541-4F79-ABE3-1D48D5DDC93E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88BE8FB-C946-4FD7-FA52-8B95576B8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18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EA952A-D58E-D91A-8DE3-D19364EA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43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Task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5800" y="2787605"/>
            <a:ext cx="10515600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Demonstrate </a:t>
            </a:r>
            <a:r>
              <a:rPr lang="en-US" dirty="0" err="1"/>
              <a:t>WebSockets</a:t>
            </a:r>
            <a:r>
              <a:rPr lang="en-US" dirty="0"/>
              <a:t> using MQTT as overlayed tunnel, e.g. with seminar‘s sensor I/O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Run, describe/analyze with Wireshark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5F078-F0D5-4843-A78B-93F9FBCCA4BA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134FD0C-F6E9-C2E4-DD9E-5402B00992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161" y="4738480"/>
            <a:ext cx="1498878" cy="113015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332B771-039D-AA64-63D9-394F05125B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054" y="5003510"/>
            <a:ext cx="3103745" cy="85837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079A233-2AF9-934E-2E32-B125A4B7CC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78" y="3893816"/>
            <a:ext cx="3378668" cy="86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2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3C4B0-C20E-E695-0CFD-C6DEA4E30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Setup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B2D5F695-AAA8-1D85-AF63-397A355B3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79" y="2536603"/>
            <a:ext cx="3215731" cy="321573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826344-0F82-3F21-FBAF-3BA9A72A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7179-A046-4372-9679-4809546583F1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CFDC88-7F60-256F-C685-6BFB0F4C9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995ACA-4847-0A0B-0FD7-891C65D8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EA8C9F0-9D26-12A8-B698-8D45DEBB2A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1" y="2945373"/>
            <a:ext cx="2089485" cy="208948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8D3213-70D9-2C68-1B98-4F6F46516F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861" y="4793178"/>
            <a:ext cx="2089485" cy="1176511"/>
          </a:xfrm>
          <a:prstGeom prst="rect">
            <a:avLst/>
          </a:prstGeom>
        </p:spPr>
      </p:pic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072090CB-3072-4686-B3AC-75ED25498224}"/>
              </a:ext>
            </a:extLst>
          </p:cNvPr>
          <p:cNvSpPr/>
          <p:nvPr/>
        </p:nvSpPr>
        <p:spPr>
          <a:xfrm>
            <a:off x="5390146" y="3854248"/>
            <a:ext cx="1193757" cy="256608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34463CA-DE19-A577-F013-D7B9182AFC35}"/>
              </a:ext>
            </a:extLst>
          </p:cNvPr>
          <p:cNvSpPr txBox="1"/>
          <p:nvPr/>
        </p:nvSpPr>
        <p:spPr>
          <a:xfrm>
            <a:off x="7599946" y="2387263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Broker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F649BC2-40C6-425E-94A4-9C4624E87102}"/>
              </a:ext>
            </a:extLst>
          </p:cNvPr>
          <p:cNvSpPr txBox="1"/>
          <p:nvPr/>
        </p:nvSpPr>
        <p:spPr>
          <a:xfrm>
            <a:off x="2919719" y="2417748"/>
            <a:ext cx="224176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Publisher / Subscriber</a:t>
            </a:r>
          </a:p>
          <a:p>
            <a:pPr algn="ctr"/>
            <a:r>
              <a:rPr lang="de-DE" sz="1200" dirty="0"/>
              <a:t>(</a:t>
            </a:r>
            <a:r>
              <a:rPr lang="de-DE" sz="1200" dirty="0" err="1"/>
              <a:t>VESbox</a:t>
            </a:r>
            <a:r>
              <a:rPr lang="de-DE" sz="1200" dirty="0"/>
              <a:t>)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F749FE26-588A-CC8A-D872-703EA7FDCF3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5" t="3305" r="26714" b="5664"/>
          <a:stretch/>
        </p:blipFill>
        <p:spPr>
          <a:xfrm>
            <a:off x="9428313" y="4449878"/>
            <a:ext cx="1193758" cy="11699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5205A8F-A8C8-2B8E-BAB8-49E1E3C631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10826" y="4942062"/>
            <a:ext cx="695670" cy="878741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9E5617E-1061-EE1D-D21C-DC3CF48E59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45" y="4384627"/>
            <a:ext cx="664701" cy="66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787605"/>
            <a:ext cx="10515600" cy="1800437"/>
          </a:xfrm>
        </p:spPr>
        <p:txBody>
          <a:bodyPr/>
          <a:lstStyle/>
          <a:p>
            <a:r>
              <a:rPr lang="en-US" dirty="0"/>
              <a:t>First, install </a:t>
            </a:r>
            <a:r>
              <a:rPr lang="en-US" dirty="0" err="1"/>
              <a:t>mosquitto</a:t>
            </a:r>
            <a:r>
              <a:rPr lang="en-US" dirty="0"/>
              <a:t> (and optionally </a:t>
            </a:r>
            <a:r>
              <a:rPr lang="en-US" dirty="0" err="1"/>
              <a:t>mosquitto</a:t>
            </a:r>
            <a:r>
              <a:rPr lang="en-US" dirty="0"/>
              <a:t>-clients)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apt install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then, change the configuration of </a:t>
            </a:r>
            <a:r>
              <a:rPr lang="en-US" dirty="0" err="1"/>
              <a:t>mosquitto</a:t>
            </a:r>
            <a:r>
              <a:rPr lang="en-US" dirty="0"/>
              <a:t> in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mosquitto</a:t>
            </a:r>
            <a:r>
              <a:rPr lang="en-US" dirty="0"/>
              <a:t>/</a:t>
            </a:r>
            <a:r>
              <a:rPr lang="en-US" dirty="0" err="1"/>
              <a:t>mosquitto.conf</a:t>
            </a:r>
            <a:r>
              <a:rPr lang="en-US" dirty="0"/>
              <a:t> or create a new configuration file for </a:t>
            </a:r>
            <a:r>
              <a:rPr lang="en-US" dirty="0" err="1"/>
              <a:t>mosquitto</a:t>
            </a:r>
            <a:r>
              <a:rPr lang="en-US" dirty="0"/>
              <a:t> e.g. with nano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nano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add the following lines: </a:t>
            </a: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5FAF9-B023-402F-AA18-CB312DF4A47E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F3F954E-6021-90EB-04FD-CE078B690E5C}"/>
              </a:ext>
            </a:extLst>
          </p:cNvPr>
          <p:cNvSpPr txBox="1"/>
          <p:nvPr/>
        </p:nvSpPr>
        <p:spPr>
          <a:xfrm>
            <a:off x="3830014" y="4588042"/>
            <a:ext cx="245451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1883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listener 8080</a:t>
            </a:r>
          </a:p>
          <a:p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protocol </a:t>
            </a:r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websockets</a:t>
            </a:r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allow_anonymous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connection_messages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</a:p>
          <a:p>
            <a:r>
              <a:rPr lang="en-US" sz="14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log_timestamp</a:t>
            </a:r>
            <a:r>
              <a:rPr lang="en-US" sz="14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true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9100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367042-57FB-2E06-7E1F-EB71FFC7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broker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220928-275B-2EA3-D45C-93D0B40BD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WebSocket packets will be received on port 8080. Run </a:t>
            </a:r>
            <a:r>
              <a:rPr lang="en-US" dirty="0" err="1"/>
              <a:t>Mosquitto</a:t>
            </a:r>
            <a:r>
              <a:rPr lang="en-US" dirty="0"/>
              <a:t> with these settings using the -c flag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-c 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etc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conf.d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/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mosquitto.conf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endParaRPr lang="en-US" sz="14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  <a:p>
            <a:r>
              <a:rPr lang="en-US" dirty="0"/>
              <a:t>Or restart the service with</a:t>
            </a:r>
          </a:p>
          <a:p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sudo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systemctl</a:t>
            </a:r>
            <a:r>
              <a:rPr lang="en-US" sz="1600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 restart </a:t>
            </a:r>
            <a:r>
              <a:rPr lang="en-US" sz="1600" dirty="0" err="1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mosquitto</a:t>
            </a:r>
            <a:endParaRPr lang="en-US" sz="1600" dirty="0"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683C9C-F01D-D6F1-1E27-903FFB74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1C26D-C7F9-4621-A6A1-AA78821E415F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497B23-06AA-9C45-745B-12B3CD9E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A0288E-22D9-DD28-AC78-257352216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289970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510F7F-8616-ECD0-18DC-4F672DD8E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Publisher Client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277645-5701-22B5-4C9D-283321B5D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MQTT 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https://github.com/thomasnordquist/MQTT-Explorer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WebSocket connections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Gives sufficient overview of available topics of the broker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and intuitive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078F58-1A39-3B6E-4EDF-9EE6937FC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D2036-8640-40F5-A53B-282DD067F34C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79C750-FF7B-9E1A-6504-16FF571C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CB8016-0721-3B54-278A-C70FF6A2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</p:spTree>
    <p:extLst>
      <p:ext uri="{BB962C8B-B14F-4D97-AF65-F5344CB8AC3E}">
        <p14:creationId xmlns:p14="http://schemas.microsoft.com/office/powerpoint/2010/main" val="159264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B27EE-D40C-9A8D-C4F1-BFAE91302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the connection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B05569-0D0D-52AE-CEB3-4B93BD9B1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the Pi with PC in </a:t>
            </a:r>
            <a:r>
              <a:rPr lang="en-US" dirty="0" err="1"/>
              <a:t>PRTlab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choosing </a:t>
            </a:r>
            <a:br>
              <a:rPr lang="en-US" dirty="0"/>
            </a:br>
            <a:r>
              <a:rPr lang="en-US" dirty="0"/>
              <a:t>Pi-Direct-Connection-to-Pi</a:t>
            </a:r>
            <a:br>
              <a:rPr lang="en-US" dirty="0"/>
            </a:br>
            <a:r>
              <a:rPr lang="en-US" dirty="0"/>
              <a:t>in the network settings of the VM,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give the credentials for the </a:t>
            </a:r>
            <a:br>
              <a:rPr lang="en-US" dirty="0"/>
            </a:br>
            <a:r>
              <a:rPr lang="en-US" dirty="0"/>
              <a:t>connection to the broker (Pi).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ADAA6-D8AD-11C8-4D1C-56A8BC47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FD89-CAC1-48AF-9CC8-1E5D77E84027}" type="datetime1">
              <a:rPr lang="de-DE" smtClean="0"/>
              <a:t>07.07.2023</a:t>
            </a:fld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72FC69-F004-BF74-21AF-A7BE7B84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5DA993-09D5-A0C1-B292-4C3FC7AAC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UNIVERSITÄT ROSTOCK | FAKULTÄT FÜR INFORMATIK UND ELEKTROTECHNIK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F659E0A-3086-9714-ED98-11A143E59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53" y="1809749"/>
            <a:ext cx="5581947" cy="40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43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4F1197-F04E-08F3-4608-9F0BA4F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Ordinary MQTT connection sequence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F5116B-660A-AC27-0C1F-6906D6A3C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68" y="2686844"/>
            <a:ext cx="4916164" cy="324326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QoS-0 connection flow requires 4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QoS-1 requires 5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QoS-2 requires 7 packets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for ordinary MQTT (without </a:t>
            </a:r>
            <a:r>
              <a:rPr lang="en-US" dirty="0" err="1"/>
              <a:t>WebSockets</a:t>
            </a:r>
            <a:r>
              <a:rPr lang="en-US" dirty="0"/>
              <a:t>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C9A727-0086-FFB8-634F-FD5334BAE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4AC7-AC65-42B0-B9D0-53609D12BD32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77E63E-4848-9CF6-C71D-75A1EF2E3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8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B0F588-9319-DE29-059A-F28E22C8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CFB1E1-A2DE-F8BB-781F-27E0A26D50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87112"/>
            <a:ext cx="5187094" cy="364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D9F710-A3E9-0771-6C4A-DB81D0DC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MQTT over </a:t>
            </a:r>
            <a:r>
              <a:rPr lang="en-US" dirty="0" err="1"/>
              <a:t>WebSockets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830C33-DF3C-44D9-4C66-C097369AD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MQTT messages over </a:t>
            </a:r>
            <a:br>
              <a:rPr lang="en-US" dirty="0"/>
            </a:br>
            <a:r>
              <a:rPr lang="en-US" dirty="0" err="1"/>
              <a:t>WebSockets</a:t>
            </a:r>
            <a:r>
              <a:rPr lang="en-US" dirty="0"/>
              <a:t> with MQTT Explorer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required 6 packets at least for a</a:t>
            </a:r>
            <a:br>
              <a:rPr lang="en-US" dirty="0"/>
            </a:br>
            <a:r>
              <a:rPr lang="en-US" dirty="0"/>
              <a:t>QoS-0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displayed TCP connections instead</a:t>
            </a:r>
            <a:br>
              <a:rPr lang="en-US" dirty="0"/>
            </a:br>
            <a:r>
              <a:rPr lang="en-US" dirty="0"/>
              <a:t>of WebSocket connections</a:t>
            </a:r>
            <a:br>
              <a:rPr lang="en-US" dirty="0"/>
            </a:br>
            <a:r>
              <a:rPr lang="en-US" dirty="0"/>
              <a:t>(probably because </a:t>
            </a:r>
            <a:r>
              <a:rPr lang="en-US" dirty="0" err="1"/>
              <a:t>WebSockets</a:t>
            </a:r>
            <a:r>
              <a:rPr lang="en-US" dirty="0"/>
              <a:t> are</a:t>
            </a:r>
            <a:br>
              <a:rPr lang="en-US" dirty="0"/>
            </a:br>
            <a:r>
              <a:rPr lang="en-US" dirty="0"/>
              <a:t> also based on TCP)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8C5477-1E1B-DAED-017A-D09DB81A5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8AF22-AAF9-438D-8B85-A1F94C6B4452}" type="datetime1">
              <a:rPr lang="de-DE" smtClean="0"/>
              <a:t>07.07.2023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80128C3-21CC-0049-BA10-EC0C7076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4005-A22A-4401-AF92-CC9B7451A403}" type="slidenum">
              <a:rPr lang="de-DE" smtClean="0"/>
              <a:t>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64B456-2D54-09F6-F74B-0B222FF01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UNIVERSITÄT ROSTOCK | FAKULTÄT FÜR INFORMATIK UND ELEKTROTECHNIK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1F24E68-9336-0654-39BE-E714860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06" y="1726042"/>
            <a:ext cx="5874294" cy="430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1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864</Words>
  <Application>Microsoft Office PowerPoint</Application>
  <PresentationFormat>Breitbild</PresentationFormat>
  <Paragraphs>200</Paragraphs>
  <Slides>18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CMU Typewriter Text</vt:lpstr>
      <vt:lpstr>Verdana</vt:lpstr>
      <vt:lpstr>Office</vt:lpstr>
      <vt:lpstr>MQTT over WebSockets</vt:lpstr>
      <vt:lpstr>Our Task</vt:lpstr>
      <vt:lpstr>Setup</vt:lpstr>
      <vt:lpstr>Setting up the broker</vt:lpstr>
      <vt:lpstr>Setting up the broker</vt:lpstr>
      <vt:lpstr>Publisher Client</vt:lpstr>
      <vt:lpstr>Setting up the connection</vt:lpstr>
      <vt:lpstr>Ordinary MQTT connection sequence</vt:lpstr>
      <vt:lpstr>MQTT over WebSockets</vt:lpstr>
      <vt:lpstr>MQTT over WebSockets</vt:lpstr>
      <vt:lpstr>MQTT over WebSockets</vt:lpstr>
      <vt:lpstr>MQTT over WebSockets</vt:lpstr>
      <vt:lpstr>Playing around</vt:lpstr>
      <vt:lpstr>Playing around</vt:lpstr>
      <vt:lpstr>Playing around</vt:lpstr>
      <vt:lpstr>Playing around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 Mizutani</dc:creator>
  <cp:lastModifiedBy>Max Ken Mizutani</cp:lastModifiedBy>
  <cp:revision>54</cp:revision>
  <dcterms:created xsi:type="dcterms:W3CDTF">2020-05-04T12:32:16Z</dcterms:created>
  <dcterms:modified xsi:type="dcterms:W3CDTF">2023-07-07T01:50:18Z</dcterms:modified>
</cp:coreProperties>
</file>